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36"/>
  </p:notesMasterIdLst>
  <p:handoutMasterIdLst>
    <p:handoutMasterId r:id="rId37"/>
  </p:handoutMasterIdLst>
  <p:sldIdLst>
    <p:sldId id="256" r:id="rId7"/>
    <p:sldId id="260" r:id="rId8"/>
    <p:sldId id="261" r:id="rId9"/>
    <p:sldId id="268" r:id="rId10"/>
    <p:sldId id="272" r:id="rId11"/>
    <p:sldId id="279" r:id="rId12"/>
    <p:sldId id="270" r:id="rId13"/>
    <p:sldId id="277" r:id="rId14"/>
    <p:sldId id="263" r:id="rId15"/>
    <p:sldId id="276" r:id="rId16"/>
    <p:sldId id="278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74" r:id="rId34"/>
    <p:sldId id="267" r:id="rId35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67217A"/>
    <a:srgbClr val="0A79D2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87" d="100"/>
          <a:sy n="87" d="100"/>
        </p:scale>
        <p:origin x="96" y="67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2/14/2016 5:38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2/14/2016 5:38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tomas@plainconcepts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mailto:etomas@plainconcepts.com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737" y="2566987"/>
            <a:ext cx="5714206" cy="999097"/>
          </a:xfrm>
        </p:spPr>
        <p:txBody>
          <a:bodyPr/>
          <a:lstStyle/>
          <a:p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Binding</a:t>
            </a:r>
            <a:endParaRPr lang="es-E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16737" y="3649662"/>
            <a:ext cx="5714206" cy="2209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i="1" dirty="0" err="1" smtClean="0"/>
              <a:t>Quote</a:t>
            </a:r>
            <a:r>
              <a:rPr lang="es-ES" sz="2800" i="1" dirty="0" smtClean="0"/>
              <a:t> </a:t>
            </a:r>
            <a:r>
              <a:rPr lang="es-ES" sz="2800" i="1" dirty="0" err="1" smtClean="0"/>
              <a:t>missing</a:t>
            </a:r>
            <a:endParaRPr lang="es-E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978037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109091"/>
          </a:xfrm>
        </p:spPr>
        <p:txBody>
          <a:bodyPr/>
          <a:lstStyle/>
          <a:p>
            <a:pPr lvl="0"/>
            <a:r>
              <a:rPr lang="es-ES" dirty="0" smtClean="0"/>
              <a:t>Mezcla del </a:t>
            </a:r>
            <a:r>
              <a:rPr lang="es-ES" i="1" dirty="0" err="1" smtClean="0"/>
              <a:t>model</a:t>
            </a:r>
            <a:r>
              <a:rPr lang="es-ES" i="1" dirty="0" smtClean="0"/>
              <a:t> </a:t>
            </a:r>
            <a:r>
              <a:rPr lang="es-ES" i="1" dirty="0" err="1" smtClean="0"/>
              <a:t>binding</a:t>
            </a:r>
            <a:r>
              <a:rPr lang="es-ES" dirty="0" smtClean="0"/>
              <a:t> existente en MVC5 y </a:t>
            </a:r>
            <a:r>
              <a:rPr lang="es-ES" dirty="0" err="1" smtClean="0"/>
              <a:t>WebApi</a:t>
            </a:r>
            <a:r>
              <a:rPr lang="es-ES" dirty="0" smtClean="0"/>
              <a:t> 2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Usando x-www-</a:t>
            </a:r>
            <a:r>
              <a:rPr lang="es-ES" dirty="0" err="1" smtClean="0"/>
              <a:t>form</a:t>
            </a:r>
            <a:r>
              <a:rPr lang="es-ES" dirty="0" smtClean="0"/>
              <a:t>-</a:t>
            </a:r>
            <a:r>
              <a:rPr lang="es-ES" dirty="0" err="1" smtClean="0"/>
              <a:t>urlencoded</a:t>
            </a:r>
            <a:r>
              <a:rPr lang="es-ES" dirty="0" smtClean="0"/>
              <a:t> tenemos el </a:t>
            </a:r>
            <a:r>
              <a:rPr lang="es-ES" dirty="0" err="1" smtClean="0"/>
              <a:t>binding</a:t>
            </a:r>
            <a:r>
              <a:rPr lang="es-ES" dirty="0" smtClean="0"/>
              <a:t> de MVC5</a:t>
            </a:r>
          </a:p>
          <a:p>
            <a:pPr lvl="0"/>
            <a:endParaRPr lang="es-ES" dirty="0" smtClean="0"/>
          </a:p>
          <a:p>
            <a:pPr lvl="0"/>
            <a:r>
              <a:rPr lang="es-ES" dirty="0" smtClean="0"/>
              <a:t>Usando otro </a:t>
            </a:r>
            <a:r>
              <a:rPr lang="es-ES" dirty="0" err="1" smtClean="0"/>
              <a:t>content-type</a:t>
            </a:r>
            <a:r>
              <a:rPr lang="es-ES" dirty="0" smtClean="0"/>
              <a:t> tenemos un </a:t>
            </a:r>
            <a:r>
              <a:rPr lang="es-ES" dirty="0" err="1" smtClean="0"/>
              <a:t>binding</a:t>
            </a:r>
            <a:r>
              <a:rPr lang="es-ES" dirty="0" smtClean="0"/>
              <a:t> </a:t>
            </a:r>
            <a:r>
              <a:rPr lang="es-ES" i="1" dirty="0" smtClean="0"/>
              <a:t>parecido</a:t>
            </a:r>
            <a:r>
              <a:rPr lang="es-ES" dirty="0" smtClean="0"/>
              <a:t> al de </a:t>
            </a:r>
            <a:r>
              <a:rPr lang="es-ES" dirty="0" err="1" smtClean="0"/>
              <a:t>WebApi</a:t>
            </a:r>
            <a:r>
              <a:rPr lang="es-ES" dirty="0" smtClean="0"/>
              <a:t>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Binding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8638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949047"/>
          </a:xfrm>
        </p:spPr>
        <p:txBody>
          <a:bodyPr/>
          <a:lstStyle/>
          <a:p>
            <a:r>
              <a:rPr lang="ca-ES" dirty="0" err="1" smtClean="0"/>
              <a:t>Value</a:t>
            </a:r>
            <a:r>
              <a:rPr lang="ca-ES" dirty="0" smtClean="0"/>
              <a:t> </a:t>
            </a:r>
            <a:r>
              <a:rPr lang="ca-ES" dirty="0" err="1" smtClean="0"/>
              <a:t>Providers</a:t>
            </a:r>
            <a:r>
              <a:rPr lang="ca-ES" dirty="0" smtClean="0"/>
              <a:t> </a:t>
            </a:r>
            <a:r>
              <a:rPr lang="ca-ES" dirty="0" err="1" smtClean="0"/>
              <a:t>recogen</a:t>
            </a:r>
            <a:r>
              <a:rPr lang="ca-ES" dirty="0" smtClean="0"/>
              <a:t> </a:t>
            </a:r>
            <a:r>
              <a:rPr lang="ca-ES" dirty="0" err="1" smtClean="0"/>
              <a:t>datos</a:t>
            </a:r>
            <a:r>
              <a:rPr lang="ca-ES" dirty="0" smtClean="0"/>
              <a:t> de la </a:t>
            </a:r>
            <a:r>
              <a:rPr lang="ca-ES" dirty="0" err="1" smtClean="0"/>
              <a:t>petición</a:t>
            </a:r>
            <a:endParaRPr lang="ca-ES" dirty="0" smtClean="0"/>
          </a:p>
          <a:p>
            <a:pPr lvl="1"/>
            <a:r>
              <a:rPr lang="ca-ES" dirty="0" smtClean="0"/>
              <a:t>No </a:t>
            </a:r>
            <a:r>
              <a:rPr lang="ca-ES" dirty="0" err="1" smtClean="0"/>
              <a:t>están</a:t>
            </a:r>
            <a:r>
              <a:rPr lang="ca-ES" dirty="0" smtClean="0"/>
              <a:t> </a:t>
            </a:r>
            <a:r>
              <a:rPr lang="ca-ES" dirty="0" err="1" smtClean="0"/>
              <a:t>asignados</a:t>
            </a:r>
            <a:r>
              <a:rPr lang="ca-ES" dirty="0" smtClean="0"/>
              <a:t> a </a:t>
            </a:r>
            <a:r>
              <a:rPr lang="ca-ES" dirty="0" err="1" smtClean="0"/>
              <a:t>verbo</a:t>
            </a:r>
            <a:r>
              <a:rPr lang="ca-ES" dirty="0" smtClean="0"/>
              <a:t> HTTP. </a:t>
            </a:r>
          </a:p>
          <a:p>
            <a:pPr lvl="1"/>
            <a:endParaRPr lang="ca-ES" dirty="0"/>
          </a:p>
          <a:p>
            <a:r>
              <a:rPr lang="ca-ES" dirty="0" smtClean="0"/>
              <a:t>Model </a:t>
            </a:r>
            <a:r>
              <a:rPr lang="ca-ES" dirty="0" err="1" smtClean="0"/>
              <a:t>binders</a:t>
            </a:r>
            <a:r>
              <a:rPr lang="ca-ES" dirty="0" smtClean="0"/>
              <a:t>, </a:t>
            </a:r>
            <a:r>
              <a:rPr lang="ca-ES" dirty="0" err="1" smtClean="0"/>
              <a:t>enlazan</a:t>
            </a:r>
            <a:r>
              <a:rPr lang="ca-ES" dirty="0" smtClean="0"/>
              <a:t> los </a:t>
            </a:r>
            <a:r>
              <a:rPr lang="ca-ES" dirty="0" err="1" smtClean="0"/>
              <a:t>datos</a:t>
            </a:r>
            <a:r>
              <a:rPr lang="ca-ES" dirty="0" smtClean="0"/>
              <a:t> a los </a:t>
            </a:r>
            <a:r>
              <a:rPr lang="ca-ES" dirty="0" err="1" smtClean="0"/>
              <a:t>parámetros</a:t>
            </a:r>
            <a:endParaRPr lang="ca-ES" dirty="0" smtClean="0"/>
          </a:p>
          <a:p>
            <a:pPr lvl="1"/>
            <a:r>
              <a:rPr lang="ca-ES" dirty="0" err="1" smtClean="0"/>
              <a:t>Guardados</a:t>
            </a:r>
            <a:r>
              <a:rPr lang="ca-ES" dirty="0" smtClean="0"/>
              <a:t> en </a:t>
            </a:r>
            <a:r>
              <a:rPr lang="ca-ES" dirty="0" err="1" smtClean="0"/>
              <a:t>diccionario</a:t>
            </a:r>
            <a:r>
              <a:rPr lang="ca-ES" dirty="0" smtClean="0"/>
              <a:t> &lt;</a:t>
            </a:r>
            <a:r>
              <a:rPr lang="ca-ES" dirty="0" err="1" smtClean="0"/>
              <a:t>Type</a:t>
            </a:r>
            <a:r>
              <a:rPr lang="ca-ES" dirty="0" smtClean="0"/>
              <a:t>, </a:t>
            </a:r>
            <a:r>
              <a:rPr lang="ca-ES" dirty="0" err="1" smtClean="0"/>
              <a:t>IModelBinder</a:t>
            </a:r>
            <a:r>
              <a:rPr lang="ca-ES" dirty="0" smtClean="0"/>
              <a:t>&gt;</a:t>
            </a:r>
          </a:p>
          <a:p>
            <a:pPr lvl="1"/>
            <a:endParaRPr lang="ca-ES" dirty="0"/>
          </a:p>
          <a:p>
            <a:r>
              <a:rPr lang="ca-ES" dirty="0" err="1" smtClean="0"/>
              <a:t>Binding</a:t>
            </a:r>
            <a:r>
              <a:rPr lang="ca-ES" dirty="0" smtClean="0"/>
              <a:t> por </a:t>
            </a:r>
            <a:r>
              <a:rPr lang="ca-ES" dirty="0" err="1" smtClean="0"/>
              <a:t>defecto</a:t>
            </a:r>
            <a:r>
              <a:rPr lang="ca-ES" dirty="0" smtClean="0"/>
              <a:t> para </a:t>
            </a:r>
            <a:r>
              <a:rPr lang="ca-ES" dirty="0" err="1" smtClean="0"/>
              <a:t>parámetros</a:t>
            </a:r>
            <a:r>
              <a:rPr lang="ca-ES" dirty="0" smtClean="0"/>
              <a:t>, </a:t>
            </a:r>
            <a:r>
              <a:rPr lang="ca-ES" dirty="0" err="1" smtClean="0"/>
              <a:t>sean</a:t>
            </a:r>
            <a:r>
              <a:rPr lang="ca-ES" dirty="0" smtClean="0"/>
              <a:t> simples o </a:t>
            </a:r>
            <a:r>
              <a:rPr lang="ca-ES" dirty="0" err="1" smtClean="0"/>
              <a:t>complejos</a:t>
            </a:r>
            <a:endParaRPr lang="ca-E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Binding</a:t>
            </a:r>
            <a:r>
              <a:rPr lang="ca-ES" dirty="0" smtClean="0"/>
              <a:t> “a lo MVC”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99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717941"/>
          </a:xfrm>
        </p:spPr>
        <p:txBody>
          <a:bodyPr/>
          <a:lstStyle/>
          <a:p>
            <a:r>
              <a:rPr lang="ca-ES" dirty="0" smtClean="0"/>
              <a:t>Se aplica </a:t>
            </a:r>
            <a:r>
              <a:rPr lang="ca-ES" b="1" dirty="0" smtClean="0"/>
              <a:t>al </a:t>
            </a:r>
            <a:r>
              <a:rPr lang="ca-ES" b="1" dirty="0" err="1" smtClean="0"/>
              <a:t>único</a:t>
            </a:r>
            <a:r>
              <a:rPr lang="ca-ES" b="1" dirty="0" smtClean="0"/>
              <a:t> </a:t>
            </a:r>
            <a:r>
              <a:rPr lang="ca-ES" b="1" dirty="0" err="1" smtClean="0"/>
              <a:t>posible</a:t>
            </a:r>
            <a:r>
              <a:rPr lang="ca-ES" b="1" dirty="0" smtClean="0"/>
              <a:t> </a:t>
            </a:r>
            <a:r>
              <a:rPr lang="ca-ES" b="1" dirty="0" err="1" smtClean="0"/>
              <a:t>parámetro</a:t>
            </a:r>
            <a:r>
              <a:rPr lang="ca-ES" b="1" dirty="0" smtClean="0"/>
              <a:t> [</a:t>
            </a:r>
            <a:r>
              <a:rPr lang="ca-ES" b="1" dirty="0" err="1" smtClean="0"/>
              <a:t>FromBody</a:t>
            </a:r>
            <a:r>
              <a:rPr lang="ca-ES" b="1" dirty="0" smtClean="0"/>
              <a:t>]</a:t>
            </a:r>
            <a:endParaRPr lang="ca-ES" dirty="0" smtClean="0"/>
          </a:p>
          <a:p>
            <a:endParaRPr lang="ca-ES" dirty="0"/>
          </a:p>
          <a:p>
            <a:r>
              <a:rPr lang="ca-ES" dirty="0" err="1" smtClean="0"/>
              <a:t>Basado</a:t>
            </a:r>
            <a:r>
              <a:rPr lang="ca-ES" dirty="0" smtClean="0"/>
              <a:t> en </a:t>
            </a:r>
            <a:r>
              <a:rPr lang="ca-ES" i="1" dirty="0" err="1" smtClean="0"/>
              <a:t>formatters</a:t>
            </a:r>
            <a:r>
              <a:rPr lang="ca-ES" dirty="0" smtClean="0"/>
              <a:t> de entrada (</a:t>
            </a:r>
            <a:r>
              <a:rPr lang="ca-ES" dirty="0" err="1" smtClean="0"/>
              <a:t>IInputFormatter</a:t>
            </a:r>
            <a:r>
              <a:rPr lang="ca-ES" dirty="0" smtClean="0"/>
              <a:t>)</a:t>
            </a:r>
          </a:p>
          <a:p>
            <a:pPr lvl="1"/>
            <a:r>
              <a:rPr lang="ca-ES" dirty="0" smtClean="0"/>
              <a:t>Cada </a:t>
            </a:r>
            <a:r>
              <a:rPr lang="ca-ES" i="1" dirty="0" err="1" smtClean="0"/>
              <a:t>formatter</a:t>
            </a:r>
            <a:r>
              <a:rPr lang="ca-ES" dirty="0" smtClean="0"/>
              <a:t> </a:t>
            </a:r>
            <a:r>
              <a:rPr lang="ca-ES" dirty="0" err="1" smtClean="0"/>
              <a:t>lee</a:t>
            </a:r>
            <a:r>
              <a:rPr lang="ca-ES" dirty="0" smtClean="0"/>
              <a:t> de un content-</a:t>
            </a:r>
            <a:r>
              <a:rPr lang="ca-ES" dirty="0" err="1" smtClean="0"/>
              <a:t>type</a:t>
            </a:r>
            <a:r>
              <a:rPr lang="ca-ES" dirty="0" smtClean="0"/>
              <a:t> especifico</a:t>
            </a:r>
            <a:r>
              <a:rPr lang="en-US" dirty="0" smtClean="0"/>
              <a:t>. OOB </a:t>
            </a:r>
            <a:r>
              <a:rPr lang="en-US" dirty="0" err="1" smtClean="0"/>
              <a:t>vienen</a:t>
            </a:r>
            <a:r>
              <a:rPr lang="en-US" dirty="0" smtClean="0"/>
              <a:t>:</a:t>
            </a:r>
          </a:p>
          <a:p>
            <a:pPr lvl="1"/>
            <a:r>
              <a:rPr lang="ca-ES" dirty="0" err="1" smtClean="0"/>
              <a:t>JsonInputFormatter</a:t>
            </a:r>
            <a:r>
              <a:rPr lang="ca-ES" dirty="0" smtClean="0"/>
              <a:t> – </a:t>
            </a:r>
            <a:r>
              <a:rPr lang="ca-ES" dirty="0" err="1" smtClean="0"/>
              <a:t>application</a:t>
            </a:r>
            <a:r>
              <a:rPr lang="ca-ES" dirty="0" smtClean="0"/>
              <a:t>/</a:t>
            </a:r>
            <a:r>
              <a:rPr lang="ca-ES" dirty="0" err="1" smtClean="0"/>
              <a:t>json</a:t>
            </a:r>
            <a:endParaRPr lang="ca-ES" dirty="0" smtClean="0"/>
          </a:p>
          <a:p>
            <a:pPr lvl="1"/>
            <a:r>
              <a:rPr lang="ca-ES" dirty="0" err="1"/>
              <a:t>XmlSerializerInputFormatter</a:t>
            </a:r>
            <a:r>
              <a:rPr lang="ca-ES" dirty="0"/>
              <a:t> </a:t>
            </a:r>
            <a:r>
              <a:rPr lang="ca-ES" dirty="0" smtClean="0"/>
              <a:t>– </a:t>
            </a:r>
            <a:r>
              <a:rPr lang="ca-ES" dirty="0" err="1" smtClean="0"/>
              <a:t>application</a:t>
            </a:r>
            <a:r>
              <a:rPr lang="ca-ES" dirty="0" smtClean="0"/>
              <a:t>/</a:t>
            </a:r>
            <a:r>
              <a:rPr lang="ca-ES" dirty="0" err="1" smtClean="0"/>
              <a:t>xml</a:t>
            </a:r>
            <a:endParaRPr lang="ca-ES" dirty="0" smtClean="0"/>
          </a:p>
          <a:p>
            <a:pPr lvl="1"/>
            <a:r>
              <a:rPr lang="en-US" dirty="0" err="1" smtClean="0"/>
              <a:t>XmlDataContractSerializerInputFormatter</a:t>
            </a:r>
            <a:r>
              <a:rPr lang="en-US" dirty="0" smtClean="0"/>
              <a:t> – application/xml</a:t>
            </a:r>
            <a:endParaRPr lang="ca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Binding</a:t>
            </a:r>
            <a:r>
              <a:rPr lang="ca-ES" dirty="0" smtClean="0"/>
              <a:t> “a lo </a:t>
            </a:r>
            <a:r>
              <a:rPr lang="ca-ES" dirty="0" err="1" smtClean="0"/>
              <a:t>WebApi</a:t>
            </a:r>
            <a:r>
              <a:rPr lang="ca-E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044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050340"/>
          </a:xfrm>
        </p:spPr>
        <p:txBody>
          <a:bodyPr/>
          <a:lstStyle/>
          <a:p>
            <a:r>
              <a:rPr lang="ca-ES" dirty="0" smtClean="0"/>
              <a:t>No </a:t>
            </a:r>
            <a:r>
              <a:rPr lang="ca-ES" dirty="0" err="1" smtClean="0"/>
              <a:t>todas</a:t>
            </a:r>
            <a:r>
              <a:rPr lang="ca-ES" dirty="0" smtClean="0"/>
              <a:t> los </a:t>
            </a:r>
            <a:r>
              <a:rPr lang="ca-ES" dirty="0" err="1" smtClean="0"/>
              <a:t>IActionResult</a:t>
            </a:r>
            <a:r>
              <a:rPr lang="ca-ES" dirty="0" smtClean="0"/>
              <a:t> </a:t>
            </a:r>
            <a:r>
              <a:rPr lang="ca-ES" dirty="0" err="1" smtClean="0"/>
              <a:t>aplican</a:t>
            </a:r>
            <a:r>
              <a:rPr lang="ca-ES" dirty="0" smtClean="0"/>
              <a:t> content-</a:t>
            </a:r>
            <a:r>
              <a:rPr lang="ca-ES" dirty="0" err="1" smtClean="0"/>
              <a:t>negotation</a:t>
            </a:r>
            <a:endParaRPr lang="ca-ES" dirty="0"/>
          </a:p>
          <a:p>
            <a:pPr lvl="1"/>
            <a:r>
              <a:rPr lang="ca-ES" dirty="0" err="1" smtClean="0"/>
              <a:t>Deben</a:t>
            </a:r>
            <a:r>
              <a:rPr lang="ca-ES" dirty="0" smtClean="0"/>
              <a:t> </a:t>
            </a:r>
            <a:r>
              <a:rPr lang="ca-ES" dirty="0" err="1" smtClean="0"/>
              <a:t>heredar</a:t>
            </a:r>
            <a:r>
              <a:rPr lang="ca-ES" dirty="0" smtClean="0"/>
              <a:t> de </a:t>
            </a:r>
            <a:r>
              <a:rPr lang="ca-ES" b="1" dirty="0" err="1" smtClean="0"/>
              <a:t>ObjectResult</a:t>
            </a:r>
            <a:endParaRPr lang="ca-ES" b="1" dirty="0" smtClean="0"/>
          </a:p>
          <a:p>
            <a:pPr lvl="1"/>
            <a:r>
              <a:rPr lang="ca-ES" dirty="0" smtClean="0"/>
              <a:t>Si se </a:t>
            </a:r>
            <a:r>
              <a:rPr lang="ca-ES" dirty="0" err="1" smtClean="0"/>
              <a:t>devuelve</a:t>
            </a:r>
            <a:r>
              <a:rPr lang="ca-ES" dirty="0" smtClean="0"/>
              <a:t> un tipo T que </a:t>
            </a:r>
            <a:r>
              <a:rPr lang="ca-ES" b="1" dirty="0" smtClean="0"/>
              <a:t>no</a:t>
            </a:r>
            <a:r>
              <a:rPr lang="ca-ES" dirty="0" smtClean="0"/>
              <a:t> </a:t>
            </a:r>
            <a:r>
              <a:rPr lang="ca-ES" dirty="0" err="1" smtClean="0"/>
              <a:t>sea</a:t>
            </a:r>
            <a:r>
              <a:rPr lang="ca-ES" dirty="0" smtClean="0"/>
              <a:t> un </a:t>
            </a:r>
            <a:r>
              <a:rPr lang="ca-ES" dirty="0" err="1" smtClean="0"/>
              <a:t>IActionResult</a:t>
            </a:r>
            <a:r>
              <a:rPr lang="ca-ES" dirty="0" smtClean="0"/>
              <a:t> el </a:t>
            </a:r>
            <a:r>
              <a:rPr lang="ca-ES" dirty="0" err="1" smtClean="0"/>
              <a:t>framework</a:t>
            </a:r>
            <a:r>
              <a:rPr lang="ca-ES" dirty="0" smtClean="0"/>
              <a:t> lo “</a:t>
            </a:r>
            <a:r>
              <a:rPr lang="ca-ES" dirty="0" err="1" smtClean="0"/>
              <a:t>envuelve</a:t>
            </a:r>
            <a:r>
              <a:rPr lang="ca-ES" dirty="0" smtClean="0"/>
              <a:t>” en un </a:t>
            </a:r>
            <a:r>
              <a:rPr lang="ca-ES" dirty="0" err="1" smtClean="0"/>
              <a:t>ObjectResult</a:t>
            </a:r>
            <a:r>
              <a:rPr lang="ca-ES" dirty="0" smtClean="0"/>
              <a:t>&lt;T&gt;</a:t>
            </a:r>
          </a:p>
          <a:p>
            <a:pPr lvl="1"/>
            <a:endParaRPr lang="ca-ES" dirty="0"/>
          </a:p>
          <a:p>
            <a:r>
              <a:rPr lang="ca-ES" dirty="0" err="1" smtClean="0"/>
              <a:t>Basado</a:t>
            </a:r>
            <a:r>
              <a:rPr lang="ca-ES" dirty="0" smtClean="0"/>
              <a:t> en </a:t>
            </a:r>
            <a:r>
              <a:rPr lang="ca-ES" i="1" dirty="0" err="1" smtClean="0"/>
              <a:t>formatters</a:t>
            </a:r>
            <a:r>
              <a:rPr lang="ca-ES" dirty="0" smtClean="0"/>
              <a:t> de </a:t>
            </a:r>
            <a:r>
              <a:rPr lang="ca-ES" dirty="0" err="1" smtClean="0"/>
              <a:t>salida</a:t>
            </a:r>
            <a:r>
              <a:rPr lang="ca-ES" dirty="0" smtClean="0"/>
              <a:t> (</a:t>
            </a:r>
            <a:r>
              <a:rPr lang="ca-ES" dirty="0" err="1" smtClean="0"/>
              <a:t>IOutputFormatter</a:t>
            </a:r>
            <a:r>
              <a:rPr lang="ca-ES" dirty="0" smtClean="0"/>
              <a:t>)</a:t>
            </a:r>
          </a:p>
          <a:p>
            <a:pPr lvl="1"/>
            <a:endParaRPr lang="ca-ES" dirty="0"/>
          </a:p>
          <a:p>
            <a:r>
              <a:rPr lang="ca-ES" dirty="0" smtClean="0"/>
              <a:t>Atributo [</a:t>
            </a:r>
            <a:r>
              <a:rPr lang="ca-ES" dirty="0" err="1" smtClean="0"/>
              <a:t>Produces</a:t>
            </a:r>
            <a:r>
              <a:rPr lang="ca-ES" dirty="0" smtClean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Content-</a:t>
            </a:r>
            <a:r>
              <a:rPr lang="ca-ES" dirty="0" err="1" smtClean="0"/>
              <a:t>Negotation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36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737" y="2566987"/>
            <a:ext cx="5714206" cy="999097"/>
          </a:xfrm>
        </p:spPr>
        <p:txBody>
          <a:bodyPr/>
          <a:lstStyle/>
          <a:p>
            <a:r>
              <a:rPr lang="es-ES" dirty="0" err="1" smtClean="0"/>
              <a:t>Routing</a:t>
            </a:r>
            <a:endParaRPr lang="es-E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16737" y="3649662"/>
            <a:ext cx="5714206" cy="2209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i="1" dirty="0" err="1" smtClean="0"/>
              <a:t>Quote</a:t>
            </a:r>
            <a:r>
              <a:rPr lang="es-ES" sz="2800" i="1" dirty="0" smtClean="0"/>
              <a:t> </a:t>
            </a:r>
            <a:r>
              <a:rPr lang="es-ES" sz="2800" i="1" dirty="0" err="1" smtClean="0"/>
              <a:t>missing</a:t>
            </a:r>
            <a:endParaRPr lang="es-E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3700499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490734"/>
          </a:xfrm>
        </p:spPr>
        <p:txBody>
          <a:bodyPr/>
          <a:lstStyle/>
          <a:p>
            <a:r>
              <a:rPr lang="ca-ES" dirty="0" smtClean="0"/>
              <a:t>Basada en las </a:t>
            </a:r>
            <a:r>
              <a:rPr lang="ca-ES" dirty="0" err="1" smtClean="0"/>
              <a:t>convenciones</a:t>
            </a:r>
            <a:r>
              <a:rPr lang="ca-ES" dirty="0" smtClean="0"/>
              <a:t> de MVC (/</a:t>
            </a:r>
            <a:r>
              <a:rPr lang="ca-ES" dirty="0" err="1" smtClean="0"/>
              <a:t>controller</a:t>
            </a:r>
            <a:r>
              <a:rPr lang="ca-ES" dirty="0" smtClean="0"/>
              <a:t>/</a:t>
            </a:r>
            <a:r>
              <a:rPr lang="ca-ES" dirty="0" err="1" smtClean="0"/>
              <a:t>action</a:t>
            </a:r>
            <a:r>
              <a:rPr lang="ca-ES" dirty="0" smtClean="0"/>
              <a:t>/</a:t>
            </a:r>
            <a:r>
              <a:rPr lang="ca-ES" dirty="0" err="1" smtClean="0"/>
              <a:t>id</a:t>
            </a:r>
            <a:r>
              <a:rPr lang="ca-ES" dirty="0" smtClean="0"/>
              <a:t>)</a:t>
            </a:r>
          </a:p>
          <a:p>
            <a:pPr lvl="1"/>
            <a:r>
              <a:rPr lang="ca-ES" dirty="0" err="1" smtClean="0"/>
              <a:t>Configurables</a:t>
            </a:r>
            <a:r>
              <a:rPr lang="ca-ES" dirty="0" smtClean="0"/>
              <a:t> como en MVC5</a:t>
            </a:r>
          </a:p>
          <a:p>
            <a:pPr lvl="1"/>
            <a:endParaRPr lang="ca-ES" dirty="0"/>
          </a:p>
          <a:p>
            <a:r>
              <a:rPr lang="ca-ES" dirty="0" smtClean="0"/>
              <a:t>Basada en </a:t>
            </a:r>
            <a:r>
              <a:rPr lang="ca-ES" dirty="0" err="1" smtClean="0"/>
              <a:t>atributos</a:t>
            </a:r>
            <a:r>
              <a:rPr lang="ca-ES" dirty="0" smtClean="0"/>
              <a:t> ([</a:t>
            </a:r>
            <a:r>
              <a:rPr lang="ca-ES" dirty="0" err="1" smtClean="0"/>
              <a:t>Route</a:t>
            </a:r>
            <a:r>
              <a:rPr lang="ca-ES" dirty="0" smtClean="0"/>
              <a:t>], [</a:t>
            </a:r>
            <a:r>
              <a:rPr lang="ca-ES" dirty="0" err="1" smtClean="0"/>
              <a:t>Http</a:t>
            </a:r>
            <a:r>
              <a:rPr lang="ca-ES" dirty="0" smtClean="0"/>
              <a:t>*])</a:t>
            </a:r>
          </a:p>
          <a:p>
            <a:endParaRPr lang="ca-ES" dirty="0" smtClean="0"/>
          </a:p>
          <a:p>
            <a:r>
              <a:rPr lang="ca-ES" dirty="0" err="1" smtClean="0"/>
              <a:t>Route</a:t>
            </a:r>
            <a:r>
              <a:rPr lang="ca-ES" dirty="0" smtClean="0"/>
              <a:t> </a:t>
            </a:r>
            <a:r>
              <a:rPr lang="ca-ES" dirty="0" err="1" smtClean="0"/>
              <a:t>Constraints</a:t>
            </a:r>
            <a:endParaRPr lang="ca-ES" dirty="0" smtClean="0"/>
          </a:p>
          <a:p>
            <a:endParaRPr lang="ca-E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44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737" y="2566987"/>
            <a:ext cx="5714206" cy="999097"/>
          </a:xfrm>
        </p:spPr>
        <p:txBody>
          <a:bodyPr/>
          <a:lstStyle/>
          <a:p>
            <a:r>
              <a:rPr lang="es-ES" dirty="0" smtClean="0"/>
              <a:t>View </a:t>
            </a:r>
            <a:r>
              <a:rPr lang="es-ES" dirty="0" err="1" smtClean="0"/>
              <a:t>Components</a:t>
            </a:r>
            <a:endParaRPr lang="es-E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16737" y="3649662"/>
            <a:ext cx="5714206" cy="2209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i="1" dirty="0" err="1" smtClean="0"/>
              <a:t>Quote</a:t>
            </a:r>
            <a:r>
              <a:rPr lang="es-ES" sz="2800" i="1" dirty="0" smtClean="0"/>
              <a:t> </a:t>
            </a:r>
            <a:r>
              <a:rPr lang="es-ES" sz="2800" i="1" dirty="0" err="1" smtClean="0"/>
              <a:t>missing</a:t>
            </a:r>
            <a:endParaRPr lang="es-E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106516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356688"/>
          </a:xfrm>
        </p:spPr>
        <p:txBody>
          <a:bodyPr/>
          <a:lstStyle/>
          <a:p>
            <a:r>
              <a:rPr lang="es-ES" dirty="0"/>
              <a:t>Reemplazan a las vistas parciales de MVC5</a:t>
            </a:r>
            <a:endParaRPr lang="es-ES" sz="2400" dirty="0"/>
          </a:p>
          <a:p>
            <a:pPr lvl="1"/>
            <a:r>
              <a:rPr lang="es-ES" dirty="0"/>
              <a:t>Puede verse un View </a:t>
            </a:r>
            <a:r>
              <a:rPr lang="es-ES" dirty="0" err="1"/>
              <a:t>Component</a:t>
            </a:r>
            <a:r>
              <a:rPr lang="es-ES" dirty="0"/>
              <a:t> como un “pequeño controlador”</a:t>
            </a:r>
          </a:p>
          <a:p>
            <a:pPr lvl="1"/>
            <a:r>
              <a:rPr lang="es-ES" dirty="0"/>
              <a:t>El VC tiene una única responsabilidad: devolver la vista parcial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Separación de responsabilidades</a:t>
            </a:r>
          </a:p>
          <a:p>
            <a:pPr lvl="1"/>
            <a:r>
              <a:rPr lang="es-ES" sz="1866" dirty="0"/>
              <a:t>No es necesario “hinchar” un controlador existente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View</a:t>
            </a:r>
            <a:r>
              <a:rPr lang="ca-ES" dirty="0" smtClean="0"/>
              <a:t>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57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View</a:t>
            </a:r>
            <a:r>
              <a:rPr lang="ca-ES" dirty="0" smtClean="0"/>
              <a:t>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7388272" cy="4904271"/>
          </a:xfrm>
        </p:spPr>
        <p:txBody>
          <a:bodyPr/>
          <a:lstStyle/>
          <a:p>
            <a:r>
              <a:rPr lang="ca-ES" sz="3200" dirty="0" err="1"/>
              <a:t>Clase</a:t>
            </a:r>
            <a:r>
              <a:rPr lang="ca-ES" sz="3200" dirty="0"/>
              <a:t> que </a:t>
            </a:r>
            <a:r>
              <a:rPr lang="ca-ES" sz="3200" dirty="0" err="1"/>
              <a:t>herede</a:t>
            </a:r>
            <a:r>
              <a:rPr lang="ca-ES" sz="3200" dirty="0"/>
              <a:t> de </a:t>
            </a:r>
            <a:r>
              <a:rPr lang="ca-ES" sz="3200" dirty="0" err="1"/>
              <a:t>ViewComponent</a:t>
            </a:r>
            <a:endParaRPr lang="ca-ES" sz="3200" dirty="0"/>
          </a:p>
          <a:p>
            <a:pPr lvl="1"/>
            <a:r>
              <a:rPr lang="ca-ES" sz="1800" dirty="0"/>
              <a:t>Opcional: Atributo [</a:t>
            </a:r>
            <a:r>
              <a:rPr lang="ca-ES" sz="1800" dirty="0" err="1"/>
              <a:t>ViewComponent</a:t>
            </a:r>
            <a:r>
              <a:rPr lang="ca-ES" sz="1800" dirty="0"/>
              <a:t>] para especificar nombre</a:t>
            </a:r>
          </a:p>
          <a:p>
            <a:pPr lvl="1"/>
            <a:endParaRPr lang="ca-ES" sz="1800" dirty="0"/>
          </a:p>
          <a:p>
            <a:r>
              <a:rPr lang="ca-ES" sz="3200" dirty="0"/>
              <a:t>Declarar </a:t>
            </a:r>
            <a:r>
              <a:rPr lang="ca-ES" sz="3200" dirty="0" err="1"/>
              <a:t>método</a:t>
            </a:r>
            <a:r>
              <a:rPr lang="ca-ES" sz="3200" dirty="0"/>
              <a:t> </a:t>
            </a:r>
            <a:r>
              <a:rPr lang="en-US" sz="3200" i="1" dirty="0" err="1"/>
              <a:t>IViewComponentResult</a:t>
            </a:r>
            <a:r>
              <a:rPr lang="ca-ES" sz="3200" i="1" dirty="0"/>
              <a:t> </a:t>
            </a:r>
            <a:r>
              <a:rPr lang="ca-ES" sz="3200" i="1" dirty="0" err="1"/>
              <a:t>Invoke</a:t>
            </a:r>
            <a:r>
              <a:rPr lang="es-ES" sz="3200" i="1" dirty="0"/>
              <a:t>(…)</a:t>
            </a:r>
          </a:p>
          <a:p>
            <a:endParaRPr lang="es-ES" sz="3200" i="1" dirty="0"/>
          </a:p>
          <a:p>
            <a:r>
              <a:rPr lang="ca-ES" sz="3200" dirty="0"/>
              <a:t>Crear la vista </a:t>
            </a:r>
            <a:r>
              <a:rPr lang="ca-ES" sz="3200" dirty="0" smtClean="0"/>
              <a:t>associada</a:t>
            </a:r>
            <a:endParaRPr lang="ca-ES" sz="3200" dirty="0"/>
          </a:p>
          <a:p>
            <a:pPr lvl="2"/>
            <a:r>
              <a:rPr lang="ca-ES" sz="1800" dirty="0" smtClean="0"/>
              <a:t>En /</a:t>
            </a:r>
            <a:r>
              <a:rPr lang="ca-ES" sz="1800" dirty="0" err="1" smtClean="0"/>
              <a:t>Views</a:t>
            </a:r>
            <a:r>
              <a:rPr lang="ca-ES" sz="1800" dirty="0" smtClean="0"/>
              <a:t>/Shared</a:t>
            </a:r>
            <a:r>
              <a:rPr lang="ca-ES" sz="1800" dirty="0"/>
              <a:t>/&lt;</a:t>
            </a:r>
            <a:r>
              <a:rPr lang="ca-ES" sz="1800" dirty="0" err="1"/>
              <a:t>ViewComponent</a:t>
            </a:r>
            <a:r>
              <a:rPr lang="ca-ES" sz="1800" dirty="0" smtClean="0"/>
              <a:t>&gt;/</a:t>
            </a:r>
            <a:endParaRPr lang="ca-ES" sz="1800" dirty="0"/>
          </a:p>
          <a:p>
            <a:endParaRPr lang="ca-ES" sz="3200" b="1" dirty="0" smtClean="0"/>
          </a:p>
          <a:p>
            <a:r>
              <a:rPr lang="ca-ES" sz="3200" b="1" dirty="0" smtClean="0"/>
              <a:t>Uso</a:t>
            </a:r>
            <a:r>
              <a:rPr lang="ca-ES" sz="3200" b="1" dirty="0"/>
              <a:t>:</a:t>
            </a:r>
            <a:r>
              <a:rPr lang="ca-ES" sz="3200" dirty="0"/>
              <a:t> @Component(“nombre”).</a:t>
            </a:r>
            <a:r>
              <a:rPr lang="ca-ES" sz="3200" dirty="0" err="1"/>
              <a:t>Invoke</a:t>
            </a:r>
            <a:r>
              <a:rPr lang="ca-ES" sz="3200" dirty="0"/>
              <a:t>(...)</a:t>
            </a:r>
            <a:endParaRPr lang="ca-ES" sz="3200" b="1" dirty="0"/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591" y="1189182"/>
            <a:ext cx="3899171" cy="507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40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Eduard Tomàs</a:t>
            </a:r>
            <a:endParaRPr lang="en-US" dirty="0"/>
          </a:p>
          <a:p>
            <a:pPr lvl="0"/>
            <a:r>
              <a:rPr lang="en-US" dirty="0" smtClean="0"/>
              <a:t>Compulsive Developer</a:t>
            </a:r>
            <a:endParaRPr lang="en-US" dirty="0"/>
          </a:p>
          <a:p>
            <a:pPr lvl="0"/>
            <a:r>
              <a:rPr lang="ca-ES" dirty="0" smtClean="0">
                <a:hlinkClick r:id="rId2"/>
              </a:rPr>
              <a:t>etomas@plainconcepts.com</a:t>
            </a:r>
            <a:endParaRPr lang="ca-ES" dirty="0" smtClean="0"/>
          </a:p>
          <a:p>
            <a:pPr lvl="0"/>
            <a:r>
              <a:rPr lang="ca-ES" dirty="0" smtClean="0"/>
              <a:t>@</a:t>
            </a:r>
            <a:r>
              <a:rPr lang="ca-ES" dirty="0" err="1" smtClean="0"/>
              <a:t>eiximenis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ASP.NET 5 Deep </a:t>
            </a:r>
            <a:r>
              <a:rPr lang="es-ES" dirty="0" err="1" smtClean="0"/>
              <a:t>Dive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 rot="19670478">
            <a:off x="1671610" y="1978357"/>
            <a:ext cx="2862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rgbClr val="40404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1.0 Core</a:t>
            </a:r>
            <a:endParaRPr lang="en-US" sz="5400" b="1" cap="none" spc="0" dirty="0">
              <a:ln w="10160">
                <a:solidFill>
                  <a:srgbClr val="404040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737" y="2566987"/>
            <a:ext cx="5714206" cy="999097"/>
          </a:xfrm>
        </p:spPr>
        <p:txBody>
          <a:bodyPr/>
          <a:lstStyle/>
          <a:p>
            <a:r>
              <a:rPr lang="es-ES" dirty="0" err="1" smtClean="0"/>
              <a:t>Tag</a:t>
            </a:r>
            <a:r>
              <a:rPr lang="es-ES" dirty="0" smtClean="0"/>
              <a:t> </a:t>
            </a:r>
            <a:r>
              <a:rPr lang="es-ES" dirty="0" err="1" smtClean="0"/>
              <a:t>Helpers</a:t>
            </a:r>
            <a:endParaRPr lang="es-E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16737" y="3649662"/>
            <a:ext cx="5714206" cy="2209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i="1" dirty="0" err="1" smtClean="0"/>
              <a:t>Quote</a:t>
            </a:r>
            <a:r>
              <a:rPr lang="es-ES" sz="2800" i="1" dirty="0" smtClean="0"/>
              <a:t> </a:t>
            </a:r>
            <a:r>
              <a:rPr lang="es-ES" sz="2800" i="1" dirty="0" err="1" smtClean="0"/>
              <a:t>missing</a:t>
            </a:r>
            <a:endParaRPr lang="es-E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2455898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678204"/>
          </a:xfrm>
        </p:spPr>
        <p:txBody>
          <a:bodyPr/>
          <a:lstStyle/>
          <a:p>
            <a:r>
              <a:rPr lang="es-ES" dirty="0"/>
              <a:t>Permiten que </a:t>
            </a:r>
            <a:r>
              <a:rPr lang="es-ES" b="1" dirty="0"/>
              <a:t>una “etiqueta HTML” en una vista de </a:t>
            </a:r>
            <a:r>
              <a:rPr lang="es-ES" b="1" dirty="0" err="1"/>
              <a:t>Razor</a:t>
            </a:r>
            <a:r>
              <a:rPr lang="es-ES" b="1" dirty="0"/>
              <a:t> sea procesada en servidor</a:t>
            </a:r>
          </a:p>
          <a:p>
            <a:endParaRPr lang="es-ES" b="1" dirty="0"/>
          </a:p>
          <a:p>
            <a:r>
              <a:rPr lang="es-ES" b="1" dirty="0"/>
              <a:t>No son Web </a:t>
            </a:r>
            <a:r>
              <a:rPr lang="es-ES" b="1" dirty="0" smtClean="0"/>
              <a:t>Controls</a:t>
            </a:r>
            <a:endParaRPr lang="es-ES" dirty="0"/>
          </a:p>
          <a:p>
            <a:r>
              <a:rPr lang="es-ES" dirty="0"/>
              <a:t>Sustituyen a los </a:t>
            </a:r>
            <a:r>
              <a:rPr lang="es-ES" i="1" dirty="0" err="1"/>
              <a:t>helpers</a:t>
            </a:r>
            <a:r>
              <a:rPr lang="es-ES" i="1" dirty="0"/>
              <a:t> clásicos</a:t>
            </a:r>
            <a:r>
              <a:rPr lang="es-ES" dirty="0"/>
              <a:t> de </a:t>
            </a:r>
            <a:r>
              <a:rPr lang="es-ES" dirty="0" err="1"/>
              <a:t>Razor</a:t>
            </a:r>
            <a:endParaRPr lang="es-ES" dirty="0"/>
          </a:p>
          <a:p>
            <a:endParaRPr lang="es-ES" dirty="0"/>
          </a:p>
          <a:p>
            <a:r>
              <a:rPr lang="es-ES" dirty="0"/>
              <a:t>Permiten una mayor integración con </a:t>
            </a:r>
            <a:r>
              <a:rPr lang="es-ES" dirty="0" smtClean="0"/>
              <a:t>herramientas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Tag</a:t>
            </a:r>
            <a:r>
              <a:rPr lang="ca-ES" dirty="0" smtClean="0"/>
              <a:t> </a:t>
            </a:r>
            <a:r>
              <a:rPr lang="ca-ES" dirty="0" err="1" smtClean="0"/>
              <a:t>Helpers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82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678204"/>
          </a:xfrm>
        </p:spPr>
        <p:txBody>
          <a:bodyPr/>
          <a:lstStyle/>
          <a:p>
            <a:r>
              <a:rPr lang="es-ES" dirty="0"/>
              <a:t>Heredar de </a:t>
            </a:r>
            <a:r>
              <a:rPr lang="es-ES" dirty="0" err="1"/>
              <a:t>TagHelper</a:t>
            </a:r>
            <a:endParaRPr lang="es-ES" dirty="0"/>
          </a:p>
          <a:p>
            <a:endParaRPr lang="es-ES" dirty="0"/>
          </a:p>
          <a:p>
            <a:r>
              <a:rPr lang="es-ES" dirty="0"/>
              <a:t>Decorar con [</a:t>
            </a:r>
            <a:r>
              <a:rPr lang="es-ES" dirty="0" err="1"/>
              <a:t>HtmlTargetElement</a:t>
            </a:r>
            <a:r>
              <a:rPr lang="es-ES" dirty="0"/>
              <a:t>] indicando qué atributos y qué </a:t>
            </a:r>
            <a:r>
              <a:rPr lang="es-ES" dirty="0" err="1"/>
              <a:t>tag</a:t>
            </a:r>
            <a:r>
              <a:rPr lang="es-ES" dirty="0"/>
              <a:t> son respondidos por el </a:t>
            </a:r>
            <a:r>
              <a:rPr lang="es-ES" dirty="0" err="1"/>
              <a:t>TagHelper</a:t>
            </a:r>
            <a:endParaRPr lang="es-ES" dirty="0"/>
          </a:p>
          <a:p>
            <a:endParaRPr lang="es-ES" dirty="0"/>
          </a:p>
          <a:p>
            <a:r>
              <a:rPr lang="es-ES" dirty="0"/>
              <a:t>Redefinir el método </a:t>
            </a:r>
            <a:r>
              <a:rPr lang="es-ES" dirty="0" err="1"/>
              <a:t>Process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Creación</a:t>
            </a:r>
            <a:r>
              <a:rPr lang="ca-ES" dirty="0" smtClean="0"/>
              <a:t> de </a:t>
            </a:r>
            <a:r>
              <a:rPr lang="ca-ES" dirty="0" err="1" smtClean="0"/>
              <a:t>Tag</a:t>
            </a:r>
            <a:r>
              <a:rPr lang="ca-ES" dirty="0" smtClean="0"/>
              <a:t> </a:t>
            </a:r>
            <a:r>
              <a:rPr lang="ca-ES" dirty="0" err="1" smtClean="0"/>
              <a:t>Helpers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39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838248"/>
          </a:xfrm>
        </p:spPr>
        <p:txBody>
          <a:bodyPr/>
          <a:lstStyle/>
          <a:p>
            <a:r>
              <a:rPr lang="es-ES" dirty="0"/>
              <a:t>La directiva </a:t>
            </a:r>
            <a:r>
              <a:rPr lang="es-ES" i="1" dirty="0" err="1"/>
              <a:t>addTagHelper</a:t>
            </a:r>
            <a:r>
              <a:rPr lang="es-ES" i="1" dirty="0"/>
              <a:t> “clase, </a:t>
            </a:r>
            <a:r>
              <a:rPr lang="es-ES" i="1" dirty="0" err="1"/>
              <a:t>assembly</a:t>
            </a:r>
            <a:r>
              <a:rPr lang="es-ES" i="1" dirty="0"/>
              <a:t>” </a:t>
            </a:r>
            <a:r>
              <a:rPr lang="es-ES" dirty="0"/>
              <a:t>importa el </a:t>
            </a:r>
            <a:r>
              <a:rPr lang="es-ES" dirty="0" err="1"/>
              <a:t>TagHelper</a:t>
            </a:r>
            <a:r>
              <a:rPr lang="es-ES" dirty="0"/>
              <a:t> indicado del ensamblado correspondiente</a:t>
            </a:r>
          </a:p>
          <a:p>
            <a:endParaRPr lang="es-ES" dirty="0"/>
          </a:p>
          <a:p>
            <a:r>
              <a:rPr lang="es-ES" dirty="0"/>
              <a:t>VS2015 incluye en _</a:t>
            </a:r>
            <a:r>
              <a:rPr lang="es-ES" dirty="0" err="1"/>
              <a:t>ViewImports.cshtml</a:t>
            </a:r>
            <a:r>
              <a:rPr lang="es-ES" dirty="0"/>
              <a:t> el código para importar todos los </a:t>
            </a:r>
            <a:r>
              <a:rPr lang="es-ES" dirty="0" err="1"/>
              <a:t>TagHelpers</a:t>
            </a:r>
            <a:r>
              <a:rPr lang="es-ES" dirty="0"/>
              <a:t> de MVC6 en todas las vistas: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addTagHelper</a:t>
            </a:r>
            <a:r>
              <a:rPr lang="en-US" dirty="0"/>
              <a:t> "*, </a:t>
            </a:r>
            <a:r>
              <a:rPr lang="en-US" dirty="0" err="1"/>
              <a:t>Microsoft.AspNet.Mvc.TagHelpers</a:t>
            </a:r>
            <a:r>
              <a:rPr lang="en-US" dirty="0"/>
              <a:t>"</a:t>
            </a:r>
            <a:endParaRPr lang="es-E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Importar </a:t>
            </a:r>
            <a:r>
              <a:rPr lang="ca-ES" dirty="0" err="1" smtClean="0"/>
              <a:t>Tag</a:t>
            </a:r>
            <a:r>
              <a:rPr lang="ca-ES" dirty="0" smtClean="0"/>
              <a:t> </a:t>
            </a:r>
            <a:r>
              <a:rPr lang="ca-ES" dirty="0" err="1" smtClean="0"/>
              <a:t>Helpers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52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724644"/>
          </a:xfrm>
        </p:spPr>
        <p:txBody>
          <a:bodyPr/>
          <a:lstStyle/>
          <a:p>
            <a:r>
              <a:rPr lang="es-ES" dirty="0"/>
              <a:t>Si un </a:t>
            </a:r>
            <a:r>
              <a:rPr lang="es-ES" dirty="0" err="1"/>
              <a:t>TagHelper</a:t>
            </a:r>
            <a:r>
              <a:rPr lang="es-ES" dirty="0"/>
              <a:t> es importado </a:t>
            </a:r>
            <a:r>
              <a:rPr lang="es-ES" dirty="0" smtClean="0"/>
              <a:t>se </a:t>
            </a:r>
            <a:r>
              <a:rPr lang="es-ES" dirty="0"/>
              <a:t>ejecutará en todas las etiquetas HTML que coincidan con la etiqueta declarada en [</a:t>
            </a:r>
            <a:r>
              <a:rPr lang="es-ES" dirty="0" err="1"/>
              <a:t>HtmlTargetElement</a:t>
            </a:r>
            <a:r>
              <a:rPr lang="es-ES" dirty="0"/>
              <a:t>] </a:t>
            </a:r>
            <a:r>
              <a:rPr lang="es-ES" b="1" dirty="0"/>
              <a:t>siempre y cuando contengan algunos de los atributos declarados</a:t>
            </a:r>
            <a:endParaRPr lang="es-ES" dirty="0"/>
          </a:p>
          <a:p>
            <a:pPr lvl="1"/>
            <a:r>
              <a:rPr lang="es-ES" dirty="0" smtClean="0"/>
              <a:t>Podemos </a:t>
            </a:r>
            <a:r>
              <a:rPr lang="es-ES" dirty="0"/>
              <a:t>preceder el nombre del </a:t>
            </a:r>
            <a:r>
              <a:rPr lang="es-ES" dirty="0" err="1"/>
              <a:t>tag</a:t>
            </a:r>
            <a:r>
              <a:rPr lang="es-ES" dirty="0"/>
              <a:t> con ! para indicar a </a:t>
            </a:r>
            <a:r>
              <a:rPr lang="es-ES" dirty="0" err="1"/>
              <a:t>Razor</a:t>
            </a:r>
            <a:r>
              <a:rPr lang="es-ES" dirty="0"/>
              <a:t> que no queremos que se procese el </a:t>
            </a:r>
            <a:r>
              <a:rPr lang="es-ES" dirty="0" err="1"/>
              <a:t>TagHelper</a:t>
            </a:r>
            <a:endParaRPr lang="es-ES" dirty="0"/>
          </a:p>
          <a:p>
            <a:endParaRPr lang="es-ES" dirty="0"/>
          </a:p>
          <a:p>
            <a:r>
              <a:rPr lang="es-ES" dirty="0"/>
              <a:t>Podemos usar @</a:t>
            </a:r>
            <a:r>
              <a:rPr lang="es-ES" dirty="0" err="1"/>
              <a:t>tagHelperPrefix</a:t>
            </a:r>
            <a:r>
              <a:rPr lang="es-ES" dirty="0"/>
              <a:t> “prefijo” para forzar un prefijo para todos los </a:t>
            </a:r>
            <a:r>
              <a:rPr lang="es-ES" dirty="0" err="1"/>
              <a:t>TagHelpers</a:t>
            </a:r>
            <a:r>
              <a:rPr lang="es-ES" dirty="0"/>
              <a:t>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Ejecución</a:t>
            </a:r>
            <a:r>
              <a:rPr lang="ca-ES" dirty="0" smtClean="0"/>
              <a:t> “selectiva” de </a:t>
            </a:r>
            <a:r>
              <a:rPr lang="ca-ES" dirty="0" err="1" smtClean="0"/>
              <a:t>Tag</a:t>
            </a:r>
            <a:r>
              <a:rPr lang="ca-ES" dirty="0" smtClean="0"/>
              <a:t> </a:t>
            </a:r>
            <a:r>
              <a:rPr lang="ca-ES" dirty="0" err="1" smtClean="0"/>
              <a:t>Helpers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47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737" y="2566987"/>
            <a:ext cx="5714206" cy="999097"/>
          </a:xfrm>
        </p:spPr>
        <p:txBody>
          <a:bodyPr/>
          <a:lstStyle/>
          <a:p>
            <a:r>
              <a:rPr lang="es-ES" dirty="0" smtClean="0"/>
              <a:t>Localización</a:t>
            </a:r>
            <a:endParaRPr lang="es-E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16737" y="3649662"/>
            <a:ext cx="5714206" cy="2209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i="1" dirty="0" err="1" smtClean="0"/>
              <a:t>Quote</a:t>
            </a:r>
            <a:r>
              <a:rPr lang="es-ES" sz="2800" i="1" dirty="0" smtClean="0"/>
              <a:t> </a:t>
            </a:r>
            <a:r>
              <a:rPr lang="es-ES" sz="2800" i="1" dirty="0" err="1" smtClean="0"/>
              <a:t>missing</a:t>
            </a:r>
            <a:endParaRPr lang="es-E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709767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490734"/>
          </a:xfrm>
        </p:spPr>
        <p:txBody>
          <a:bodyPr/>
          <a:lstStyle/>
          <a:p>
            <a:r>
              <a:rPr lang="ca-ES" dirty="0" err="1" smtClean="0"/>
              <a:t>Nuevo</a:t>
            </a:r>
            <a:r>
              <a:rPr lang="ca-ES" dirty="0" smtClean="0"/>
              <a:t> </a:t>
            </a:r>
            <a:r>
              <a:rPr lang="ca-ES" dirty="0" err="1" smtClean="0"/>
              <a:t>middleware</a:t>
            </a:r>
            <a:r>
              <a:rPr lang="ca-ES" dirty="0" smtClean="0"/>
              <a:t> de </a:t>
            </a:r>
            <a:r>
              <a:rPr lang="ca-ES" dirty="0" err="1" smtClean="0"/>
              <a:t>localización</a:t>
            </a:r>
            <a:endParaRPr lang="ca-ES" dirty="0" smtClean="0"/>
          </a:p>
          <a:p>
            <a:endParaRPr lang="ca-ES" dirty="0"/>
          </a:p>
          <a:p>
            <a:r>
              <a:rPr lang="ca-ES" dirty="0" err="1" smtClean="0"/>
              <a:t>Soporta</a:t>
            </a:r>
            <a:r>
              <a:rPr lang="ca-ES" dirty="0" smtClean="0"/>
              <a:t> </a:t>
            </a:r>
            <a:r>
              <a:rPr lang="ca-ES" dirty="0" err="1" smtClean="0"/>
              <a:t>distintas</a:t>
            </a:r>
            <a:r>
              <a:rPr lang="ca-ES" dirty="0" smtClean="0"/>
              <a:t> </a:t>
            </a:r>
            <a:r>
              <a:rPr lang="ca-ES" dirty="0" err="1" smtClean="0"/>
              <a:t>fuentes</a:t>
            </a:r>
            <a:r>
              <a:rPr lang="ca-ES" dirty="0" smtClean="0"/>
              <a:t> (.</a:t>
            </a:r>
            <a:r>
              <a:rPr lang="ca-ES" dirty="0" err="1" smtClean="0"/>
              <a:t>resx</a:t>
            </a:r>
            <a:r>
              <a:rPr lang="ca-ES" dirty="0" smtClean="0"/>
              <a:t>, </a:t>
            </a:r>
            <a:r>
              <a:rPr lang="ca-ES" dirty="0" err="1" smtClean="0"/>
              <a:t>bbdd</a:t>
            </a:r>
            <a:r>
              <a:rPr lang="ca-ES" dirty="0" smtClean="0"/>
              <a:t>, </a:t>
            </a:r>
            <a:r>
              <a:rPr lang="ca-ES" dirty="0" err="1" smtClean="0"/>
              <a:t>ficheros</a:t>
            </a:r>
            <a:r>
              <a:rPr lang="ca-ES" dirty="0" smtClean="0"/>
              <a:t> </a:t>
            </a:r>
            <a:r>
              <a:rPr lang="ca-ES" dirty="0" err="1" smtClean="0"/>
              <a:t>texto</a:t>
            </a:r>
            <a:r>
              <a:rPr lang="ca-ES" dirty="0" smtClean="0"/>
              <a:t>)</a:t>
            </a:r>
          </a:p>
          <a:p>
            <a:endParaRPr lang="ca-ES" dirty="0"/>
          </a:p>
          <a:p>
            <a:r>
              <a:rPr lang="ca-ES" dirty="0" err="1" smtClean="0"/>
              <a:t>Permite</a:t>
            </a:r>
            <a:r>
              <a:rPr lang="ca-ES" dirty="0" smtClean="0"/>
              <a:t> que el selector de cultura </a:t>
            </a:r>
            <a:r>
              <a:rPr lang="ca-ES" dirty="0" err="1" smtClean="0"/>
              <a:t>esté</a:t>
            </a:r>
            <a:r>
              <a:rPr lang="ca-ES" dirty="0" smtClean="0"/>
              <a:t> en </a:t>
            </a:r>
            <a:r>
              <a:rPr lang="ca-ES" dirty="0" err="1" smtClean="0"/>
              <a:t>headers</a:t>
            </a:r>
            <a:r>
              <a:rPr lang="ca-ES" dirty="0" smtClean="0"/>
              <a:t> (</a:t>
            </a:r>
            <a:r>
              <a:rPr lang="ca-ES" dirty="0" err="1" smtClean="0"/>
              <a:t>Accept</a:t>
            </a:r>
            <a:r>
              <a:rPr lang="ca-ES" dirty="0" smtClean="0"/>
              <a:t>-Language), en URL (</a:t>
            </a:r>
            <a:r>
              <a:rPr lang="ca-ES" dirty="0" err="1" smtClean="0"/>
              <a:t>query</a:t>
            </a:r>
            <a:r>
              <a:rPr lang="ca-ES" dirty="0" smtClean="0"/>
              <a:t> </a:t>
            </a:r>
            <a:r>
              <a:rPr lang="ca-ES" dirty="0" err="1" smtClean="0"/>
              <a:t>string</a:t>
            </a:r>
            <a:r>
              <a:rPr lang="ca-ES" dirty="0" smtClean="0"/>
              <a:t>) o en </a:t>
            </a:r>
            <a:r>
              <a:rPr lang="ca-ES" dirty="0" err="1" smtClean="0"/>
              <a:t>cookie</a:t>
            </a:r>
            <a:endParaRPr lang="ca-ES" dirty="0" smtClean="0"/>
          </a:p>
          <a:p>
            <a:pPr lvl="1"/>
            <a:r>
              <a:rPr lang="ca-ES" dirty="0" smtClean="0"/>
              <a:t>O en </a:t>
            </a:r>
            <a:r>
              <a:rPr lang="ca-ES" dirty="0" err="1" smtClean="0"/>
              <a:t>cualquier</a:t>
            </a:r>
            <a:r>
              <a:rPr lang="ca-ES" dirty="0" smtClean="0"/>
              <a:t> </a:t>
            </a:r>
            <a:r>
              <a:rPr lang="ca-ES" dirty="0" err="1" smtClean="0"/>
              <a:t>otro</a:t>
            </a:r>
            <a:r>
              <a:rPr lang="ca-ES" dirty="0" smtClean="0"/>
              <a:t> </a:t>
            </a:r>
            <a:r>
              <a:rPr lang="ca-ES" dirty="0" err="1" smtClean="0"/>
              <a:t>sitio</a:t>
            </a:r>
            <a:r>
              <a:rPr lang="ca-ES" dirty="0" smtClean="0"/>
              <a:t> que </a:t>
            </a:r>
            <a:r>
              <a:rPr lang="ca-ES" dirty="0" err="1" smtClean="0"/>
              <a:t>nosotros</a:t>
            </a:r>
            <a:r>
              <a:rPr lang="ca-ES" dirty="0" smtClean="0"/>
              <a:t> </a:t>
            </a:r>
            <a:r>
              <a:rPr lang="ca-ES" dirty="0" err="1" smtClean="0"/>
              <a:t>definamos</a:t>
            </a:r>
            <a:endParaRPr lang="ca-ES" dirty="0" smtClean="0"/>
          </a:p>
          <a:p>
            <a:pPr lvl="1"/>
            <a:endParaRPr lang="ca-ES" dirty="0"/>
          </a:p>
          <a:p>
            <a:endParaRPr lang="ca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Localización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35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6697218"/>
          </a:xfrm>
        </p:spPr>
        <p:txBody>
          <a:bodyPr/>
          <a:lstStyle/>
          <a:p>
            <a:r>
              <a:rPr lang="ca-ES" dirty="0" err="1" smtClean="0"/>
              <a:t>Objetos</a:t>
            </a:r>
            <a:r>
              <a:rPr lang="ca-ES" dirty="0" smtClean="0"/>
              <a:t> </a:t>
            </a:r>
            <a:r>
              <a:rPr lang="ca-ES" dirty="0" err="1" smtClean="0"/>
              <a:t>IRequestCultureProviders</a:t>
            </a:r>
            <a:r>
              <a:rPr lang="ca-ES" dirty="0" smtClean="0"/>
              <a:t> indican </a:t>
            </a:r>
            <a:r>
              <a:rPr lang="ca-ES" dirty="0" err="1" smtClean="0"/>
              <a:t>qué</a:t>
            </a:r>
            <a:r>
              <a:rPr lang="ca-ES" dirty="0" smtClean="0"/>
              <a:t> cultura </a:t>
            </a:r>
            <a:r>
              <a:rPr lang="ca-ES" dirty="0" err="1" smtClean="0"/>
              <a:t>utilizar</a:t>
            </a:r>
            <a:r>
              <a:rPr lang="ca-ES" dirty="0" smtClean="0"/>
              <a:t> a partir de los </a:t>
            </a:r>
            <a:r>
              <a:rPr lang="ca-ES" dirty="0" err="1" smtClean="0"/>
              <a:t>datos</a:t>
            </a:r>
            <a:r>
              <a:rPr lang="ca-ES" dirty="0" smtClean="0"/>
              <a:t> de la </a:t>
            </a:r>
            <a:r>
              <a:rPr lang="ca-ES" dirty="0" err="1" smtClean="0"/>
              <a:t>request</a:t>
            </a:r>
            <a:endParaRPr lang="ca-ES" dirty="0" smtClean="0"/>
          </a:p>
          <a:p>
            <a:endParaRPr lang="ca-ES" dirty="0"/>
          </a:p>
          <a:p>
            <a:r>
              <a:rPr lang="ca-ES" dirty="0" err="1" smtClean="0"/>
              <a:t>Objetos</a:t>
            </a:r>
            <a:endParaRPr lang="ca-ES" dirty="0" smtClean="0"/>
          </a:p>
          <a:p>
            <a:pPr lvl="1"/>
            <a:r>
              <a:rPr lang="ca-ES" dirty="0" err="1" smtClean="0"/>
              <a:t>IStringLocalizerFactory</a:t>
            </a:r>
            <a:r>
              <a:rPr lang="ca-ES" dirty="0" smtClean="0"/>
              <a:t>, </a:t>
            </a:r>
            <a:r>
              <a:rPr lang="ca-ES" dirty="0" err="1" smtClean="0"/>
              <a:t>IStringLocalizer</a:t>
            </a:r>
            <a:r>
              <a:rPr lang="ca-ES" dirty="0" smtClean="0"/>
              <a:t> para </a:t>
            </a:r>
            <a:r>
              <a:rPr lang="ca-ES" dirty="0" err="1" smtClean="0"/>
              <a:t>acceder</a:t>
            </a:r>
            <a:r>
              <a:rPr lang="ca-ES" dirty="0" smtClean="0"/>
              <a:t> a los recursos </a:t>
            </a:r>
            <a:r>
              <a:rPr lang="ca-ES" dirty="0" err="1" smtClean="0"/>
              <a:t>traducidos</a:t>
            </a:r>
            <a:r>
              <a:rPr lang="ca-ES" dirty="0" smtClean="0"/>
              <a:t> en las </a:t>
            </a:r>
            <a:r>
              <a:rPr lang="ca-ES" dirty="0" err="1" smtClean="0"/>
              <a:t>distintas</a:t>
            </a:r>
            <a:r>
              <a:rPr lang="ca-ES" dirty="0" smtClean="0"/>
              <a:t> </a:t>
            </a:r>
            <a:r>
              <a:rPr lang="ca-ES" dirty="0" err="1" smtClean="0"/>
              <a:t>fuentes</a:t>
            </a:r>
            <a:endParaRPr lang="ca-ES" dirty="0" smtClean="0"/>
          </a:p>
          <a:p>
            <a:pPr lvl="1"/>
            <a:r>
              <a:rPr lang="ca-ES" dirty="0" err="1" smtClean="0"/>
              <a:t>IHtmlLocalizerFactory</a:t>
            </a:r>
            <a:r>
              <a:rPr lang="ca-ES" dirty="0" smtClean="0"/>
              <a:t>, </a:t>
            </a:r>
            <a:r>
              <a:rPr lang="ca-ES" dirty="0" err="1" smtClean="0"/>
              <a:t>IHtmlLocalizer</a:t>
            </a:r>
            <a:r>
              <a:rPr lang="ca-ES" dirty="0" smtClean="0"/>
              <a:t> </a:t>
            </a:r>
            <a:r>
              <a:rPr lang="ca-ES" dirty="0" err="1" smtClean="0"/>
              <a:t>ofrecen</a:t>
            </a:r>
            <a:r>
              <a:rPr lang="ca-ES" dirty="0" smtClean="0"/>
              <a:t> una API para </a:t>
            </a:r>
            <a:r>
              <a:rPr lang="ca-ES" dirty="0" err="1" smtClean="0"/>
              <a:t>acceder</a:t>
            </a:r>
            <a:r>
              <a:rPr lang="ca-ES" dirty="0" smtClean="0"/>
              <a:t> a los recursos </a:t>
            </a:r>
            <a:r>
              <a:rPr lang="ca-ES" dirty="0" err="1" smtClean="0"/>
              <a:t>traducidos</a:t>
            </a:r>
            <a:r>
              <a:rPr lang="ca-ES" dirty="0" smtClean="0"/>
              <a:t> para MVC</a:t>
            </a:r>
          </a:p>
          <a:p>
            <a:pPr lvl="1"/>
            <a:r>
              <a:rPr lang="ca-ES" dirty="0" err="1" smtClean="0"/>
              <a:t>IViewLocalizer</a:t>
            </a:r>
            <a:r>
              <a:rPr lang="ca-ES" dirty="0" smtClean="0"/>
              <a:t> es un </a:t>
            </a:r>
            <a:r>
              <a:rPr lang="ca-ES" dirty="0" err="1" smtClean="0"/>
              <a:t>IHtmlLocalizer</a:t>
            </a:r>
            <a:r>
              <a:rPr lang="ca-ES" dirty="0" smtClean="0"/>
              <a:t> especifico para la vista </a:t>
            </a:r>
            <a:r>
              <a:rPr lang="ca-ES" dirty="0" err="1" smtClean="0"/>
              <a:t>deseada</a:t>
            </a:r>
            <a:endParaRPr lang="ca-ES" dirty="0" smtClean="0"/>
          </a:p>
          <a:p>
            <a:pPr lvl="1"/>
            <a:endParaRPr lang="ca-ES" dirty="0" smtClean="0"/>
          </a:p>
          <a:p>
            <a:pPr lvl="1"/>
            <a:endParaRPr lang="ca-ES" dirty="0" smtClean="0"/>
          </a:p>
          <a:p>
            <a:endParaRPr lang="ca-E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Localización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36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57205" y="4946425"/>
            <a:ext cx="4501423" cy="473422"/>
          </a:xfrm>
        </p:spPr>
        <p:txBody>
          <a:bodyPr/>
          <a:lstStyle/>
          <a:p>
            <a:r>
              <a:rPr lang="es-ES" dirty="0"/>
              <a:t>http://aka.ms/DOTNETT1S4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Eduard Tomàs</a:t>
            </a:r>
            <a:endParaRPr lang="en-US" dirty="0"/>
          </a:p>
          <a:p>
            <a:pPr lvl="0"/>
            <a:r>
              <a:rPr lang="en-US" dirty="0" smtClean="0"/>
              <a:t>Compulsive Developer</a:t>
            </a:r>
            <a:endParaRPr lang="en-US" dirty="0"/>
          </a:p>
          <a:p>
            <a:pPr lvl="0"/>
            <a:r>
              <a:rPr lang="en-US" dirty="0" smtClean="0">
                <a:hlinkClick r:id="rId2"/>
              </a:rPr>
              <a:t>etomas@plainconcepts.com</a:t>
            </a:r>
            <a:endParaRPr lang="en-US" dirty="0" smtClean="0"/>
          </a:p>
          <a:p>
            <a:pPr lvl="0"/>
            <a:r>
              <a:rPr lang="ca-ES" dirty="0" smtClean="0"/>
              <a:t>@</a:t>
            </a:r>
            <a:r>
              <a:rPr lang="ca-ES" dirty="0" err="1" smtClean="0"/>
              <a:t>eiximenis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557205" y="4905170"/>
            <a:ext cx="4501423" cy="520764"/>
          </a:xfrm>
        </p:spPr>
        <p:txBody>
          <a:bodyPr/>
          <a:lstStyle/>
          <a:p>
            <a:r>
              <a:rPr lang="es-ES" dirty="0"/>
              <a:t>http://aka.ms/DOTNETT1S4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4395049"/>
          </a:xfrm>
        </p:spPr>
        <p:txBody>
          <a:bodyPr/>
          <a:lstStyle/>
          <a:p>
            <a:pPr lvl="0"/>
            <a:r>
              <a:rPr lang="en-US" dirty="0" err="1" smtClean="0"/>
              <a:t>Configuración</a:t>
            </a:r>
            <a:endParaRPr lang="ca-ES" dirty="0" smtClean="0"/>
          </a:p>
          <a:p>
            <a:pPr lvl="0"/>
            <a:r>
              <a:rPr lang="ca-ES" dirty="0" smtClean="0"/>
              <a:t>MVC6</a:t>
            </a:r>
          </a:p>
          <a:p>
            <a:pPr lvl="1"/>
            <a:r>
              <a:rPr lang="ca-ES" dirty="0" smtClean="0"/>
              <a:t>Model </a:t>
            </a:r>
            <a:r>
              <a:rPr lang="ca-ES" dirty="0" err="1" smtClean="0"/>
              <a:t>Binding</a:t>
            </a:r>
            <a:endParaRPr lang="ca-ES" dirty="0" smtClean="0"/>
          </a:p>
          <a:p>
            <a:pPr lvl="1"/>
            <a:r>
              <a:rPr lang="ca-ES" dirty="0" smtClean="0"/>
              <a:t>Routing</a:t>
            </a:r>
          </a:p>
          <a:p>
            <a:pPr lvl="1"/>
            <a:r>
              <a:rPr lang="ca-ES" dirty="0" err="1" smtClean="0"/>
              <a:t>View</a:t>
            </a:r>
            <a:r>
              <a:rPr lang="ca-ES" dirty="0" smtClean="0"/>
              <a:t> Components</a:t>
            </a:r>
          </a:p>
          <a:p>
            <a:pPr lvl="1"/>
            <a:r>
              <a:rPr lang="ca-ES" dirty="0" err="1" smtClean="0"/>
              <a:t>Tag</a:t>
            </a:r>
            <a:r>
              <a:rPr lang="ca-ES" dirty="0" smtClean="0"/>
              <a:t> </a:t>
            </a:r>
            <a:r>
              <a:rPr lang="ca-ES" dirty="0" err="1" smtClean="0"/>
              <a:t>Helpers</a:t>
            </a:r>
            <a:endParaRPr lang="ca-ES" dirty="0" smtClean="0"/>
          </a:p>
          <a:p>
            <a:r>
              <a:rPr lang="ca-ES" dirty="0" err="1" smtClean="0"/>
              <a:t>Localización</a:t>
            </a:r>
            <a:endParaRPr lang="ca-ES" dirty="0" smtClean="0"/>
          </a:p>
          <a:p>
            <a:r>
              <a:rPr lang="ca-ES" dirty="0" smtClean="0"/>
              <a:t>De MVC5 a MVC6</a:t>
            </a:r>
            <a:endParaRPr lang="ca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738664"/>
          </a:xfrm>
        </p:spPr>
        <p:txBody>
          <a:bodyPr/>
          <a:lstStyle/>
          <a:p>
            <a:r>
              <a:rPr lang="es-ES" dirty="0" err="1" smtClean="0"/>
              <a:t>Beer</a:t>
            </a:r>
            <a:r>
              <a:rPr lang="es-ES" dirty="0" smtClean="0"/>
              <a:t> </a:t>
            </a:r>
            <a:r>
              <a:rPr lang="es-ES" dirty="0" err="1" smtClean="0"/>
              <a:t>lover</a:t>
            </a:r>
            <a:r>
              <a:rPr lang="es-ES" dirty="0" smtClean="0"/>
              <a:t> &amp; </a:t>
            </a:r>
            <a:r>
              <a:rPr lang="es-ES" dirty="0" err="1" smtClean="0"/>
              <a:t>maker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Eduard Tomàs</a:t>
            </a:r>
            <a:endParaRPr lang="es-E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" b="2329"/>
          <a:stretch>
            <a:fillRect/>
          </a:stretch>
        </p:blipFill>
        <p:spPr/>
      </p:pic>
      <p:pic>
        <p:nvPicPr>
          <p:cNvPr id="8" name="Picture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3" y="1840266"/>
            <a:ext cx="3657134" cy="3657134"/>
          </a:xfrm>
          <a:prstGeom prst="ellipse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4417068" y="2143823"/>
            <a:ext cx="7924801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Proud</a:t>
            </a:r>
            <a:r>
              <a:rPr lang="es-ES" dirty="0" smtClean="0"/>
              <a:t> </a:t>
            </a:r>
            <a:r>
              <a:rPr lang="es-ES" dirty="0" err="1" smtClean="0"/>
              <a:t>father</a:t>
            </a:r>
            <a:endParaRPr lang="es-ES" dirty="0" smtClean="0"/>
          </a:p>
        </p:txBody>
      </p:sp>
      <p:pic>
        <p:nvPicPr>
          <p:cNvPr id="10" name="Picture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44" y="2485257"/>
            <a:ext cx="3657134" cy="3570880"/>
          </a:xfrm>
          <a:prstGeom prst="ellipse">
            <a:avLst/>
          </a:prstGeom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4998244" y="3174609"/>
            <a:ext cx="7924801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Nerdy</a:t>
            </a:r>
            <a:r>
              <a:rPr lang="es-ES" dirty="0" smtClean="0"/>
              <a:t> speaker</a:t>
            </a:r>
            <a:endParaRPr lang="es-ES" dirty="0" smtClean="0"/>
          </a:p>
        </p:txBody>
      </p:sp>
      <p:pic>
        <p:nvPicPr>
          <p:cNvPr id="13" name="Picture Placeholder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69" y="3258596"/>
            <a:ext cx="3570880" cy="3570880"/>
          </a:xfrm>
          <a:prstGeom prst="ellipse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5569887" y="4503987"/>
            <a:ext cx="7924801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Compulsive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endParaRPr lang="es-ES" dirty="0" smtClean="0"/>
          </a:p>
          <a:p>
            <a:r>
              <a:rPr lang="es-ES" dirty="0" err="1" smtClean="0"/>
              <a:t>Working</a:t>
            </a:r>
            <a:r>
              <a:rPr lang="es-ES" dirty="0" smtClean="0"/>
              <a:t> @ Plain </a:t>
            </a:r>
            <a:r>
              <a:rPr lang="es-ES" dirty="0" err="1" smtClean="0"/>
              <a:t>Concepts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4" r="25004"/>
          <a:stretch>
            <a:fillRect/>
          </a:stretch>
        </p:blipFill>
        <p:spPr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3844" y="676903"/>
            <a:ext cx="5714206" cy="5638800"/>
          </a:xfrm>
        </p:spPr>
        <p:txBody>
          <a:bodyPr/>
          <a:lstStyle/>
          <a:p>
            <a:r>
              <a:rPr lang="es-ES" dirty="0" smtClean="0"/>
              <a:t>¡Ojo!</a:t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sz="4400" dirty="0" smtClean="0"/>
              <a:t>Los ejemplos están todos con rc1</a:t>
            </a:r>
            <a:r>
              <a:rPr lang="es-ES" dirty="0"/>
              <a:t/>
            </a:r>
            <a:br>
              <a:rPr lang="es-ES" dirty="0"/>
            </a:br>
            <a:r>
              <a:rPr lang="es-ES" sz="4400" dirty="0" smtClean="0"/>
              <a:t>Es una RC… se supone que no habrá cambios en la RTM</a:t>
            </a:r>
            <a:br>
              <a:rPr lang="es-ES" sz="4400" dirty="0" smtClean="0"/>
            </a:br>
            <a:r>
              <a:rPr lang="es-ES" sz="4400" dirty="0" smtClean="0"/>
              <a:t/>
            </a:r>
            <a:br>
              <a:rPr lang="es-ES" sz="4400" dirty="0" smtClean="0"/>
            </a:br>
            <a:r>
              <a:rPr lang="es-ES" sz="4400" dirty="0" smtClean="0"/>
              <a:t>¿O sí?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62430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6737" y="2566987"/>
            <a:ext cx="5714206" cy="999097"/>
          </a:xfrm>
        </p:spPr>
        <p:txBody>
          <a:bodyPr/>
          <a:lstStyle/>
          <a:p>
            <a:r>
              <a:rPr lang="es-ES" dirty="0" smtClean="0"/>
              <a:t>Configuración</a:t>
            </a:r>
            <a:endParaRPr lang="es-E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16737" y="3649662"/>
            <a:ext cx="5714206" cy="2209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i="1" dirty="0" err="1" smtClean="0"/>
              <a:t>Quote</a:t>
            </a:r>
            <a:r>
              <a:rPr lang="es-ES" sz="2800" i="1" dirty="0" smtClean="0"/>
              <a:t> </a:t>
            </a:r>
            <a:r>
              <a:rPr lang="es-ES" sz="2800" i="1" dirty="0" err="1" smtClean="0"/>
              <a:t>missing</a:t>
            </a:r>
            <a:endParaRPr lang="es-E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395049"/>
          </a:xfrm>
        </p:spPr>
        <p:txBody>
          <a:bodyPr/>
          <a:lstStyle/>
          <a:p>
            <a:r>
              <a:rPr lang="ca-ES" dirty="0" smtClean="0"/>
              <a:t>Múltiples </a:t>
            </a:r>
            <a:r>
              <a:rPr lang="ca-ES" dirty="0" err="1" smtClean="0"/>
              <a:t>Orígenes</a:t>
            </a:r>
            <a:endParaRPr lang="ca-ES" dirty="0" smtClean="0"/>
          </a:p>
          <a:p>
            <a:pPr lvl="1"/>
            <a:r>
              <a:rPr lang="es-ES" dirty="0"/>
              <a:t>Archivos JSON, INI, XML, ...</a:t>
            </a:r>
          </a:p>
          <a:p>
            <a:pPr lvl="1"/>
            <a:r>
              <a:rPr lang="es-ES" dirty="0"/>
              <a:t>Argumentos de línea de comandos</a:t>
            </a:r>
          </a:p>
          <a:p>
            <a:pPr lvl="1"/>
            <a:r>
              <a:rPr lang="es-ES" dirty="0"/>
              <a:t>Colecciones en memoria</a:t>
            </a:r>
          </a:p>
          <a:p>
            <a:pPr lvl="1"/>
            <a:endParaRPr lang="ca-ES" dirty="0" smtClean="0"/>
          </a:p>
          <a:p>
            <a:r>
              <a:rPr lang="ca-ES" dirty="0" smtClean="0"/>
              <a:t>Sensible al </a:t>
            </a:r>
            <a:r>
              <a:rPr lang="ca-ES" dirty="0" err="1" smtClean="0"/>
              <a:t>concepto</a:t>
            </a:r>
            <a:r>
              <a:rPr lang="ca-ES" dirty="0" smtClean="0"/>
              <a:t> de “entorno” (</a:t>
            </a:r>
            <a:r>
              <a:rPr lang="ca-ES" dirty="0" err="1" smtClean="0"/>
              <a:t>Dev</a:t>
            </a:r>
            <a:r>
              <a:rPr lang="ca-ES" dirty="0" smtClean="0"/>
              <a:t>, </a:t>
            </a:r>
            <a:r>
              <a:rPr lang="ca-ES" dirty="0" err="1" smtClean="0"/>
              <a:t>Prod</a:t>
            </a:r>
            <a:r>
              <a:rPr lang="ca-ES" dirty="0" smtClean="0"/>
              <a:t>, ...)</a:t>
            </a:r>
          </a:p>
          <a:p>
            <a:endParaRPr lang="ca-ES" dirty="0"/>
          </a:p>
          <a:p>
            <a:r>
              <a:rPr lang="ca-ES" dirty="0" err="1" smtClean="0"/>
              <a:t>Configurable</a:t>
            </a:r>
            <a:r>
              <a:rPr lang="ca-ES" dirty="0" smtClean="0"/>
              <a:t> como </a:t>
            </a:r>
            <a:r>
              <a:rPr lang="ca-ES" dirty="0" err="1" smtClean="0"/>
              <a:t>pipeline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Configuración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27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646878"/>
          </a:xfrm>
        </p:spPr>
        <p:txBody>
          <a:bodyPr/>
          <a:lstStyle/>
          <a:p>
            <a:pPr lvl="0"/>
            <a:r>
              <a:rPr lang="es-ES" dirty="0"/>
              <a:t>Es </a:t>
            </a:r>
            <a:r>
              <a:rPr lang="es-ES" b="1" dirty="0"/>
              <a:t>muy fácil</a:t>
            </a:r>
            <a:r>
              <a:rPr lang="es-ES" dirty="0"/>
              <a:t> tener configuración </a:t>
            </a:r>
            <a:r>
              <a:rPr lang="es-ES" dirty="0" err="1"/>
              <a:t>tipada</a:t>
            </a:r>
            <a:r>
              <a:rPr lang="es-ES" dirty="0"/>
              <a:t> en clases </a:t>
            </a:r>
            <a:r>
              <a:rPr lang="es-ES" dirty="0" smtClean="0"/>
              <a:t>POCO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Se puede inyectar la configuración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ed015050-a57a-4d39-9cd8-b09b64473eb7"/>
    <ds:schemaRef ds:uri="2b2dfeed-2da1-4ef4-b600-f5543001ef98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2412</TotalTime>
  <Words>678</Words>
  <Application>Microsoft Office PowerPoint</Application>
  <PresentationFormat>Custom</PresentationFormat>
  <Paragraphs>147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ASP.NET 5 Deep Dive</vt:lpstr>
      <vt:lpstr>PowerPoint Presentation</vt:lpstr>
      <vt:lpstr>Agenda</vt:lpstr>
      <vt:lpstr>Eduard Tomàs</vt:lpstr>
      <vt:lpstr>¡Ojo!  Los ejemplos están todos con rc1 Es una RC… se supone que no habrá cambios en la RTM  ¿O sí?</vt:lpstr>
      <vt:lpstr>Configuración</vt:lpstr>
      <vt:lpstr>Configuración</vt:lpstr>
      <vt:lpstr>Configuración</vt:lpstr>
      <vt:lpstr>Model Binding</vt:lpstr>
      <vt:lpstr>Model Binding</vt:lpstr>
      <vt:lpstr>Binding “a lo MVC”</vt:lpstr>
      <vt:lpstr>Binding “a lo WebApi”</vt:lpstr>
      <vt:lpstr>Content-Negotation</vt:lpstr>
      <vt:lpstr>Routing</vt:lpstr>
      <vt:lpstr>Routing</vt:lpstr>
      <vt:lpstr>View Components</vt:lpstr>
      <vt:lpstr>View Components</vt:lpstr>
      <vt:lpstr>View Components</vt:lpstr>
      <vt:lpstr>Tag Helpers</vt:lpstr>
      <vt:lpstr>Tag Helpers</vt:lpstr>
      <vt:lpstr>Creación de Tag Helpers</vt:lpstr>
      <vt:lpstr>Importar Tag Helpers</vt:lpstr>
      <vt:lpstr>Ejecución “selectiva” de Tag Helpers</vt:lpstr>
      <vt:lpstr>Localización</vt:lpstr>
      <vt:lpstr>Localización</vt:lpstr>
      <vt:lpstr>Localización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Eduard Tomàs</cp:lastModifiedBy>
  <cp:revision>117</cp:revision>
  <dcterms:created xsi:type="dcterms:W3CDTF">2015-04-07T19:39:07Z</dcterms:created>
  <dcterms:modified xsi:type="dcterms:W3CDTF">2016-02-15T12:15:17Z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  <property fmtid="{D5CDD505-2E9C-101B-9397-08002B2CF9AE}" pid="16" name="Tfs.LastKnownPath">
    <vt:lpwstr>https://d.docs.live.net/6521c259e9b1bec6/Presentacions/2016/DotNetSpain/AspNet-DeepDive.pptx</vt:lpwstr>
  </property>
</Properties>
</file>